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B0D6-5BCD-4552-8634-0F45DD1F529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723C-B9DA-46B7-905E-ABCB9B46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3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B0D6-5BCD-4552-8634-0F45DD1F529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723C-B9DA-46B7-905E-ABCB9B46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2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B0D6-5BCD-4552-8634-0F45DD1F529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723C-B9DA-46B7-905E-ABCB9B46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3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B0D6-5BCD-4552-8634-0F45DD1F529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723C-B9DA-46B7-905E-ABCB9B46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7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B0D6-5BCD-4552-8634-0F45DD1F529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723C-B9DA-46B7-905E-ABCB9B46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4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B0D6-5BCD-4552-8634-0F45DD1F529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723C-B9DA-46B7-905E-ABCB9B46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0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B0D6-5BCD-4552-8634-0F45DD1F529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723C-B9DA-46B7-905E-ABCB9B46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7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B0D6-5BCD-4552-8634-0F45DD1F529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723C-B9DA-46B7-905E-ABCB9B46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4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B0D6-5BCD-4552-8634-0F45DD1F529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723C-B9DA-46B7-905E-ABCB9B46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4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B0D6-5BCD-4552-8634-0F45DD1F529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723C-B9DA-46B7-905E-ABCB9B46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3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B0D6-5BCD-4552-8634-0F45DD1F529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723C-B9DA-46B7-905E-ABCB9B46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4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5B0D6-5BCD-4552-8634-0F45DD1F5296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E723C-B9DA-46B7-905E-ABCB9B463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4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838200" y="399245"/>
            <a:ext cx="5181600" cy="5777718"/>
          </a:xfrm>
        </p:spPr>
        <p:txBody>
          <a:bodyPr/>
          <a:lstStyle/>
          <a:p>
            <a:pPr marL="0" indent="0" algn="ctr">
              <a:buNone/>
            </a:pPr>
            <a:r>
              <a:rPr lang="en-US" sz="1400" dirty="0"/>
              <a:t>A biologist measures the temperature of a lake each week during the summer. This table shows seven weeks of measurements</a:t>
            </a:r>
            <a:r>
              <a:rPr lang="en-US" sz="1400" dirty="0" smtClean="0"/>
              <a:t>.</a:t>
            </a:r>
            <a:r>
              <a:rPr lang="en-US" sz="1400" dirty="0"/>
              <a:t> Which equation can be used to find the temperature, </a:t>
            </a:r>
            <a:r>
              <a:rPr lang="en-US" sz="1400" i="1" dirty="0"/>
              <a:t>t</a:t>
            </a:r>
            <a:r>
              <a:rPr lang="en-US" sz="1400" dirty="0"/>
              <a:t>, of the lake during these seven weeks, </a:t>
            </a:r>
            <a:r>
              <a:rPr lang="en-US" sz="1400" i="1" dirty="0"/>
              <a:t>w</a:t>
            </a:r>
            <a:r>
              <a:rPr lang="en-US" sz="1400" dirty="0" smtClean="0"/>
              <a:t>?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1600" dirty="0"/>
              <a:t>A family went snow skiing. The chart below shows the cost to </a:t>
            </a:r>
            <a:r>
              <a:rPr lang="en-US" sz="1600" dirty="0" smtClean="0"/>
              <a:t>rent </a:t>
            </a:r>
            <a:r>
              <a:rPr lang="en-US" sz="1600" dirty="0"/>
              <a:t>skis, </a:t>
            </a:r>
            <a:r>
              <a:rPr lang="en-US" sz="1600" i="1" dirty="0"/>
              <a:t>y</a:t>
            </a:r>
            <a:r>
              <a:rPr lang="en-US" sz="1600" dirty="0"/>
              <a:t>, based on the number of hours rented, </a:t>
            </a:r>
            <a:r>
              <a:rPr lang="en-US" sz="1600" i="1" dirty="0"/>
              <a:t>x</a:t>
            </a:r>
            <a:r>
              <a:rPr lang="en-US" sz="1600" dirty="0"/>
              <a:t>. </a:t>
            </a:r>
            <a:r>
              <a:rPr lang="en-US" sz="1600" dirty="0" smtClean="0"/>
              <a:t>What equation </a:t>
            </a:r>
            <a:r>
              <a:rPr lang="en-US" sz="1600" dirty="0"/>
              <a:t>will calculate the family’s cost to rent skis for </a:t>
            </a:r>
            <a:r>
              <a:rPr lang="en-US" sz="1600" i="1" dirty="0" smtClean="0"/>
              <a:t>x </a:t>
            </a:r>
            <a:r>
              <a:rPr lang="en-US" sz="1600" dirty="0" smtClean="0"/>
              <a:t>hours</a:t>
            </a:r>
            <a:r>
              <a:rPr lang="en-US" sz="1600" dirty="0"/>
              <a:t>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172200" y="399245"/>
            <a:ext cx="5181600" cy="5777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dirty="0"/>
              <a:t>Edward is buying tickets to a football game</a:t>
            </a:r>
            <a:r>
              <a:rPr lang="en-US" sz="1600" dirty="0" smtClean="0"/>
              <a:t>. </a:t>
            </a:r>
            <a:r>
              <a:rPr lang="en-US" sz="1600" dirty="0"/>
              <a:t>Which equation will help him determine the amount of money he will spend for </a:t>
            </a:r>
            <a:r>
              <a:rPr lang="en-US" sz="1600" dirty="0" smtClean="0"/>
              <a:t>tickets?</a:t>
            </a:r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Alexis </a:t>
            </a:r>
            <a:r>
              <a:rPr lang="en-US" sz="1600" dirty="0"/>
              <a:t>saves her money each week. Her savings are shown in the table below</a:t>
            </a:r>
            <a:r>
              <a:rPr lang="en-US" sz="1600" dirty="0" smtClean="0"/>
              <a:t>. What equation </a:t>
            </a:r>
            <a:r>
              <a:rPr lang="en-US" sz="1600" dirty="0"/>
              <a:t>calculates the amount of money Alexis has saved after </a:t>
            </a:r>
            <a:r>
              <a:rPr lang="en-US" sz="1600" i="1" dirty="0" smtClean="0"/>
              <a:t>x </a:t>
            </a:r>
            <a:r>
              <a:rPr lang="en-US" sz="1600" dirty="0" smtClean="0"/>
              <a:t>weeks?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/>
          </a:p>
        </p:txBody>
      </p:sp>
      <p:pic>
        <p:nvPicPr>
          <p:cNvPr id="18" name="Picture 17" descr="/files/assess_files/a7dbb859-991d-46a6-8377-b5d7bc328bbe/image/f70f41f7-dac8-4b4c-b66d-6eab39b7bdba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1605823"/>
            <a:ext cx="3489101" cy="71237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211571"/>
              </p:ext>
            </p:extLst>
          </p:nvPr>
        </p:nvGraphicFramePr>
        <p:xfrm>
          <a:off x="6302732" y="1249366"/>
          <a:ext cx="2486026" cy="1192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013"/>
                <a:gridCol w="1243013"/>
              </a:tblGrid>
              <a:tr h="0">
                <a:tc gridSpan="2">
                  <a:txBody>
                    <a:bodyPr/>
                    <a:lstStyle/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 Tickets Bought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529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Number (N) of </a:t>
                      </a:r>
                      <a:r>
                        <a:rPr lang="en-US" sz="1100" dirty="0">
                          <a:effectLst/>
                        </a:rPr>
                        <a:t/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Tickets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Cost (C) of </a:t>
                      </a:r>
                      <a:r>
                        <a:rPr lang="en-US" sz="1100" dirty="0">
                          <a:effectLst/>
                        </a:rPr>
                        <a:t/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Tickets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1 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$18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2 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$36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>
                          <a:effectLst/>
                        </a:rPr>
                        <a:t>3 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$54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069812"/>
              </p:ext>
            </p:extLst>
          </p:nvPr>
        </p:nvGraphicFramePr>
        <p:xfrm>
          <a:off x="838200" y="4078817"/>
          <a:ext cx="2590800" cy="120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/>
                <a:gridCol w="1295400"/>
              </a:tblGrid>
              <a:tr h="3843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</a:rPr>
                        <a:t>Hours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   Rented (x)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</a:rPr>
                        <a:t> Cost (y)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2167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</a:rPr>
                        <a:t>$48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20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</a:rPr>
                        <a:t>$80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20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</a:rPr>
                        <a:t>$112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2001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</a:rPr>
                        <a:t>$144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303894"/>
              </p:ext>
            </p:extLst>
          </p:nvPr>
        </p:nvGraphicFramePr>
        <p:xfrm>
          <a:off x="6272010" y="3872753"/>
          <a:ext cx="2724956" cy="136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2478"/>
                <a:gridCol w="1362478"/>
              </a:tblGrid>
              <a:tr h="3813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350">
                          <a:effectLst/>
                        </a:rPr>
                        <a:t> Week </a:t>
                      </a:r>
                      <a:r>
                        <a:rPr lang="en-US" sz="1100">
                          <a:effectLst/>
                        </a:rPr>
                        <a:t/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350">
                          <a:effectLst/>
                        </a:rPr>
                        <a:t> (x)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350">
                          <a:effectLst/>
                        </a:rPr>
                        <a:t>Amount </a:t>
                      </a:r>
                      <a:r>
                        <a:rPr lang="en-US" sz="1100">
                          <a:effectLst/>
                        </a:rPr>
                        <a:t/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350">
                          <a:effectLst/>
                        </a:rPr>
                        <a:t>  Saved (y)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985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35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350">
                          <a:effectLst/>
                        </a:rPr>
                        <a:t>$3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985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35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350">
                          <a:effectLst/>
                        </a:rPr>
                        <a:t>$6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985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35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350">
                          <a:effectLst/>
                        </a:rPr>
                        <a:t>$9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985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35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</a:pPr>
                      <a:r>
                        <a:rPr lang="en-US" sz="1350" dirty="0">
                          <a:effectLst/>
                        </a:rPr>
                        <a:t>$12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20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132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Onslow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Williams</dc:creator>
  <cp:lastModifiedBy>Shannon Williams</cp:lastModifiedBy>
  <cp:revision>2</cp:revision>
  <cp:lastPrinted>2017-03-21T21:21:12Z</cp:lastPrinted>
  <dcterms:created xsi:type="dcterms:W3CDTF">2017-03-21T20:59:44Z</dcterms:created>
  <dcterms:modified xsi:type="dcterms:W3CDTF">2017-03-21T21:22:54Z</dcterms:modified>
</cp:coreProperties>
</file>